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CD0961-B686-4271-9D67-A44C7F428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F2FF72C-3E89-4847-8CB0-D3AD1311F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B6676BE-5E77-4D04-B465-C003857D9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1FA3007-7B71-45E5-B2E2-2F695B6A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596E5F6-F689-431E-8F43-24F53255F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7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94DDBF-4FC6-4DAB-9F52-9D542EA81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C5F4A4-F651-4823-80DA-17FBD76A4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5E61C20-7D1F-420E-903E-2F4EE6640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D17B311-8590-4995-B15E-EC7A8149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8F4A7A0-F746-4F95-8400-22FB5EB48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6DAC70A-3A0D-4A69-9D4D-9238496B6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7EC81A-CC15-472E-9118-79D8DF5BC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8A6317-F34D-413E-A21C-B723F19D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EEEE63-70E8-4E28-B276-6BD8BB18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72BED9-7DA2-4414-BA9B-9A55546D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3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A21368F-378C-43E5-9C67-7E0CC9EDE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D4ACEC-9FD5-4C25-A287-4877E6CFC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A72ED14-3D2C-479C-887D-F5FCC0D65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A215674-E46A-4EF1-96AC-B916751E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B24B701-CC3F-4765-A689-FFD94E31B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73DAFFE-C2A7-4E1D-B45D-EBE0E0145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72B1324-4A88-4CD0-9E81-BE746404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09B1039-00C2-48D5-9EB0-3D6592EED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80C25BB-F903-4C6F-B192-1DEF43E97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67114DC-D7BF-4101-980A-6653B84B9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ABA2030-D471-4DB9-A7BF-C67294EA6E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73191F5-4B5D-4764-AC79-15A3DAB77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2CEEB62-A214-4B42-9E7B-3873D468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941B9A4-A046-4DEF-8C89-257C66821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5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10AC243-DE30-47E8-8CE7-9130A312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30B46BB-0AF8-4D3B-8DFE-462523C74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AB7BB33-9523-4966-A97A-86114B5D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A9B52A0-6264-4C88-B7C1-810263A7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9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8E066DF-EA36-40D6-A173-BEF29808F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6703728-D1C3-4054-A031-CF3C80D61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0EDBD2A-5774-488C-B869-E48EA8994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47DFFDE-05A7-42EA-8F87-7CBB2B72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210183-830D-4809-ADE7-24E3E031C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06E7351-0E6A-48F1-9B41-632A9618C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733B81-A08C-4BD1-BB59-16E58CC6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13C6C89-FCBD-4182-9337-2B6D3B7C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1C33F8C-2596-40FA-9848-A3DA0D12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2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C9E9485-9F4B-42FD-9354-546E3875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6A7F85F-70ED-49DC-B204-197D92383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AE3DD57-1E83-4123-AFE2-698D11CBA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129A128-2E1B-4400-841A-E29BF2706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77277F3-8D0E-45E2-A13E-AB93F848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6C7E4B6-B05B-4E68-B5A7-7877EC8F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2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B8B986A-0699-4799-B2CB-C9ADFCFD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21C1CBF-E94F-4C4A-A066-936C1366B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C28A9CD-4D91-4B22-A0DD-0427E40A1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8B7556-281C-4AE1-A2CE-990448111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F944815-2C0A-449D-B62C-69B6F8D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2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BE13642-0B6F-4521-8AE1-D58B96D63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B4A1CD6-EA80-4790-8D9B-520AFAB20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861726-EAE7-4FE3-8A25-22D0FFA55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8F0A39-AF6C-47D0-9C21-C16054B5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D000DBB-E5B5-4227-A054-544EDD82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7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C5B7558-9D40-4F12-9E33-5B3724EA8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DF42893-984A-48C3-9A08-BA2018DD1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8F539CC-E54D-409B-8BE1-A40D051F3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CECD1-0B21-4D31-8DD4-76B0CAAB59B7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DF861CB-9CBD-4B00-BBF3-0AFB34C66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6CEEC61-3515-4400-A730-2D4606CB3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DB464-3D34-4DEB-8F37-E697BA44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5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3.mp4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video" Target="../media/media6.mp4"/><Relationship Id="rId5" Type="http://schemas.microsoft.com/office/2007/relationships/media" Target="../media/media6.mp4"/><Relationship Id="rId10" Type="http://schemas.openxmlformats.org/officeDocument/2006/relationships/image" Target="../media/image6.png"/><Relationship Id="rId4" Type="http://schemas.openxmlformats.org/officeDocument/2006/relationships/video" Target="../media/media5.mp4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06DCEBC-EB2C-48EC-A005-E78F236623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Supplementary File </a:t>
            </a:r>
            <a:r>
              <a:rPr lang="tr-TR" b="1" dirty="0"/>
              <a:t>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370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pplementary File 1">
            <a:hlinkClick r:id="" action="ppaction://media"/>
            <a:extLst>
              <a:ext uri="{FF2B5EF4-FFF2-40B4-BE49-F238E27FC236}">
                <a16:creationId xmlns:a16="http://schemas.microsoft.com/office/drawing/2014/main" id="{2DDF8A23-F242-4918-BDF9-F2B1ED70433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8049" t="7829" r="36904" b="1861"/>
          <a:stretch/>
        </p:blipFill>
        <p:spPr>
          <a:xfrm>
            <a:off x="2460171" y="141514"/>
            <a:ext cx="3241952" cy="6574971"/>
          </a:xfr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A07489D4-4F10-407A-A9D6-C560DCC848A4}"/>
              </a:ext>
            </a:extLst>
          </p:cNvPr>
          <p:cNvSpPr txBox="1"/>
          <p:nvPr/>
        </p:nvSpPr>
        <p:spPr>
          <a:xfrm>
            <a:off x="6455229" y="1752600"/>
            <a:ext cx="4539342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Cine angiographic images demonstrate robust anastomoses between the genicular arteries. A selective angiographic run obtained from the descending genicular artery (DGA) shows opacification of the inferior and superior genicular arteries via the DGA.</a:t>
            </a:r>
          </a:p>
        </p:txBody>
      </p:sp>
    </p:spTree>
    <p:extLst>
      <p:ext uri="{BB962C8B-B14F-4D97-AF65-F5344CB8AC3E}">
        <p14:creationId xmlns:p14="http://schemas.microsoft.com/office/powerpoint/2010/main" val="329016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uharrem_dal2_önce">
            <a:hlinkClick r:id="" action="ppaction://media"/>
            <a:extLst>
              <a:ext uri="{FF2B5EF4-FFF2-40B4-BE49-F238E27FC236}">
                <a16:creationId xmlns:a16="http://schemas.microsoft.com/office/drawing/2014/main" id="{5F60A17D-D8D7-4880-94F5-97C431A342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9681" t="4128" r="25066" b="301"/>
          <a:stretch/>
        </p:blipFill>
        <p:spPr>
          <a:xfrm>
            <a:off x="195942" y="208830"/>
            <a:ext cx="3592287" cy="621365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1297570-84C8-4AD0-8BB6-47CD817A5DC6}"/>
              </a:ext>
            </a:extLst>
          </p:cNvPr>
          <p:cNvSpPr txBox="1"/>
          <p:nvPr/>
        </p:nvSpPr>
        <p:spPr>
          <a:xfrm>
            <a:off x="7717971" y="1970589"/>
            <a:ext cx="40168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Cine angiographic images obtained during GAE. Video 1 demonstrates a prominent </a:t>
            </a:r>
            <a:r>
              <a:rPr lang="en-US" dirty="0" err="1"/>
              <a:t>hypervascular</a:t>
            </a:r>
            <a:r>
              <a:rPr lang="en-US" dirty="0"/>
              <a:t> blush arising from the superior lateral genicular artery. Video 2 shows disappearance of the </a:t>
            </a:r>
            <a:r>
              <a:rPr lang="en-US" dirty="0" err="1"/>
              <a:t>hypervascular</a:t>
            </a:r>
            <a:r>
              <a:rPr lang="en-US" dirty="0"/>
              <a:t> stain after initial pruning. </a:t>
            </a:r>
          </a:p>
        </p:txBody>
      </p:sp>
      <p:pic>
        <p:nvPicPr>
          <p:cNvPr id="7" name="after initial pruniation">
            <a:hlinkClick r:id="" action="ppaction://media"/>
            <a:extLst>
              <a:ext uri="{FF2B5EF4-FFF2-40B4-BE49-F238E27FC236}">
                <a16:creationId xmlns:a16="http://schemas.microsoft.com/office/drawing/2014/main" id="{C38AB826-F125-42D3-B412-ECC4B087350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33393" t="1905" r="34464" b="1429"/>
          <a:stretch/>
        </p:blipFill>
        <p:spPr>
          <a:xfrm>
            <a:off x="3875312" y="208830"/>
            <a:ext cx="3673097" cy="621365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816AA69F-5337-4344-A1EB-482CF8A4CF79}"/>
              </a:ext>
            </a:extLst>
          </p:cNvPr>
          <p:cNvSpPr txBox="1"/>
          <p:nvPr/>
        </p:nvSpPr>
        <p:spPr>
          <a:xfrm>
            <a:off x="195942" y="208830"/>
            <a:ext cx="15022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b="1" dirty="0">
                <a:solidFill>
                  <a:schemeClr val="bg1"/>
                </a:solidFill>
              </a:rPr>
              <a:t>Video 1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134B77B-2F94-4D04-8B08-23A0CD94800B}"/>
              </a:ext>
            </a:extLst>
          </p:cNvPr>
          <p:cNvSpPr txBox="1"/>
          <p:nvPr/>
        </p:nvSpPr>
        <p:spPr>
          <a:xfrm>
            <a:off x="3875312" y="208830"/>
            <a:ext cx="15022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b="1" dirty="0">
                <a:solidFill>
                  <a:schemeClr val="bg1"/>
                </a:solidFill>
              </a:rPr>
              <a:t>Video 2</a:t>
            </a:r>
            <a:endParaRPr lang="en-US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77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harrem_dal2_sonra2_ilaç">
            <a:hlinkClick r:id="" action="ppaction://media"/>
            <a:extLst>
              <a:ext uri="{FF2B5EF4-FFF2-40B4-BE49-F238E27FC236}">
                <a16:creationId xmlns:a16="http://schemas.microsoft.com/office/drawing/2014/main" id="{E1EBAA65-1A6C-41ED-8E73-B552A82272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0952" t="4286" r="21587" b="1666"/>
          <a:stretch/>
        </p:blipFill>
        <p:spPr>
          <a:xfrm>
            <a:off x="2977546" y="657995"/>
            <a:ext cx="3255952" cy="5329149"/>
          </a:xfrm>
          <a:prstGeom prst="rect">
            <a:avLst/>
          </a:prstGeom>
        </p:spPr>
      </p:pic>
      <p:pic>
        <p:nvPicPr>
          <p:cNvPr id="4" name="Muharrem_dal2_sonra2">
            <a:hlinkClick r:id="" action="ppaction://media"/>
            <a:extLst>
              <a:ext uri="{FF2B5EF4-FFF2-40B4-BE49-F238E27FC236}">
                <a16:creationId xmlns:a16="http://schemas.microsoft.com/office/drawing/2014/main" id="{5CC4F84E-0658-48E6-B69A-143669E8EB76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17638" t="406" r="22187" b="253"/>
          <a:stretch/>
        </p:blipFill>
        <p:spPr>
          <a:xfrm>
            <a:off x="0" y="657995"/>
            <a:ext cx="3234384" cy="5339444"/>
          </a:xfrm>
        </p:spPr>
      </p:pic>
      <p:pic>
        <p:nvPicPr>
          <p:cNvPr id="5" name="Muharrem_dal2_sonra3">
            <a:hlinkClick r:id="" action="ppaction://media"/>
            <a:extLst>
              <a:ext uri="{FF2B5EF4-FFF2-40B4-BE49-F238E27FC236}">
                <a16:creationId xmlns:a16="http://schemas.microsoft.com/office/drawing/2014/main" id="{7CD3CA94-0337-407F-9E64-15563E70F608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21658" t="1270" r="23589"/>
          <a:stretch/>
        </p:blipFill>
        <p:spPr>
          <a:xfrm>
            <a:off x="6228591" y="657995"/>
            <a:ext cx="2961087" cy="533944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C2A7208-85A1-4507-BDE8-9A26866EC2E8}"/>
              </a:ext>
            </a:extLst>
          </p:cNvPr>
          <p:cNvSpPr txBox="1"/>
          <p:nvPr/>
        </p:nvSpPr>
        <p:spPr>
          <a:xfrm>
            <a:off x="9197378" y="1202869"/>
            <a:ext cx="30519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further advancement of the microcatheter into the genicular artery, repeat angiography (Video 3) demonstrates additional </a:t>
            </a:r>
            <a:r>
              <a:rPr lang="en-US" dirty="0" err="1"/>
              <a:t>hypervascular</a:t>
            </a:r>
            <a:r>
              <a:rPr lang="en-US" dirty="0"/>
              <a:t> blush extending toward the contralateral side despite the initial pruning, prompting further embolization and additional use of embolic agent</a:t>
            </a:r>
            <a:r>
              <a:rPr lang="tr-TR" dirty="0"/>
              <a:t> (Video 4)</a:t>
            </a:r>
            <a:r>
              <a:rPr lang="en-US" dirty="0"/>
              <a:t>. Video </a:t>
            </a:r>
            <a:r>
              <a:rPr lang="tr-TR" dirty="0"/>
              <a:t>5</a:t>
            </a:r>
            <a:r>
              <a:rPr lang="en-US" dirty="0"/>
              <a:t> shows the final angiographic appearance after completion of embolization, with </a:t>
            </a:r>
            <a:r>
              <a:rPr lang="tr-TR" dirty="0"/>
              <a:t>total </a:t>
            </a:r>
            <a:r>
              <a:rPr lang="en-US" dirty="0"/>
              <a:t>disappearance of the </a:t>
            </a:r>
            <a:r>
              <a:rPr lang="en-US" dirty="0" err="1"/>
              <a:t>hypervascular</a:t>
            </a:r>
            <a:r>
              <a:rPr lang="en-US" dirty="0"/>
              <a:t> blush.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EA44550-137F-4B35-811C-FCC9FAB5B68E}"/>
              </a:ext>
            </a:extLst>
          </p:cNvPr>
          <p:cNvSpPr txBox="1"/>
          <p:nvPr/>
        </p:nvSpPr>
        <p:spPr>
          <a:xfrm>
            <a:off x="6220890" y="678592"/>
            <a:ext cx="15022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b="1" dirty="0">
                <a:solidFill>
                  <a:schemeClr val="bg1"/>
                </a:solidFill>
              </a:rPr>
              <a:t>Video 5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1B78C711-A61A-454B-86FC-4B40CA2571E8}"/>
              </a:ext>
            </a:extLst>
          </p:cNvPr>
          <p:cNvSpPr txBox="1"/>
          <p:nvPr/>
        </p:nvSpPr>
        <p:spPr>
          <a:xfrm>
            <a:off x="3252102" y="678592"/>
            <a:ext cx="15022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b="1" dirty="0">
                <a:solidFill>
                  <a:schemeClr val="bg1"/>
                </a:solidFill>
              </a:rPr>
              <a:t>Video 4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7EF51FF-F3BC-4E0F-8974-D3F65F6A7D96}"/>
              </a:ext>
            </a:extLst>
          </p:cNvPr>
          <p:cNvSpPr txBox="1"/>
          <p:nvPr/>
        </p:nvSpPr>
        <p:spPr>
          <a:xfrm>
            <a:off x="33832" y="678592"/>
            <a:ext cx="15022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b="1" dirty="0">
                <a:solidFill>
                  <a:schemeClr val="bg1"/>
                </a:solidFill>
              </a:rPr>
              <a:t>Video 3</a:t>
            </a:r>
            <a:endParaRPr lang="en-US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87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149</Words>
  <PresentationFormat>Geniş ekran</PresentationFormat>
  <Paragraphs>9</Paragraphs>
  <Slides>4</Slides>
  <Notes>0</Notes>
  <HiddenSlides>0</HiddenSlides>
  <MMClips>6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Teması</vt:lpstr>
      <vt:lpstr>Supplementary File 2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2026-04-18T05:13:53Z</dcterms:created>
  <dcterms:modified xsi:type="dcterms:W3CDTF">2026-08-02T12:53:37Z</dcterms:modified>
</cp:coreProperties>
</file>